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00FF"/>
    <a:srgbClr val="199F59"/>
    <a:srgbClr val="CCCC00"/>
    <a:srgbClr val="FFCC00"/>
    <a:srgbClr val="FF66CC"/>
    <a:srgbClr val="00CC99"/>
    <a:srgbClr val="FF6600"/>
    <a:srgbClr val="FF66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baseline="0" dirty="0" smtClean="0">
                <a:latin typeface="Agency FB" panose="020B0503020202020204" pitchFamily="34" charset="0"/>
              </a:rPr>
              <a:t>LA CANTIDAD DE BENEFICIARIOS DE PADRON 1, ES DE </a:t>
            </a:r>
            <a:r>
              <a:rPr lang="en-US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45</a:t>
            </a:r>
            <a:r>
              <a:rPr lang="en-US" sz="2000" b="1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,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 Y SE DIVIDE EN DOS VULNERABILIDADES:</a:t>
            </a:r>
            <a:r>
              <a:rPr lang="en-US" sz="2000" b="1" baseline="0" dirty="0" smtClean="0">
                <a:solidFill>
                  <a:srgbClr val="CC99FF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FF00FF"/>
                </a:solidFill>
                <a:latin typeface="Agency FB" panose="020B0503020202020204" pitchFamily="34" charset="0"/>
              </a:rPr>
              <a:t>LACTANCIA</a:t>
            </a:r>
            <a:r>
              <a:rPr lang="en-US" sz="2000" b="1" baseline="0" dirty="0" smtClean="0">
                <a:solidFill>
                  <a:srgbClr val="00CC99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Y</a:t>
            </a:r>
            <a:r>
              <a:rPr lang="en-US" sz="2000" b="1" baseline="0" dirty="0" smtClean="0">
                <a:solidFill>
                  <a:srgbClr val="CCCC00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CC99FF"/>
                </a:solidFill>
                <a:latin typeface="Agency FB" panose="020B0503020202020204" pitchFamily="34" charset="0"/>
              </a:rPr>
              <a:t>EMBARAZO.    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MES </a:t>
            </a:r>
            <a:r>
              <a:rPr lang="en-US" sz="2800" b="0" baseline="0" smtClean="0">
                <a:solidFill>
                  <a:schemeClr val="tx1"/>
                </a:solidFill>
                <a:latin typeface="Agency FB" panose="020B0503020202020204" pitchFamily="34" charset="0"/>
              </a:rPr>
              <a:t>DE </a:t>
            </a:r>
            <a:r>
              <a:rPr lang="en-US" sz="2800" b="0" baseline="0" smtClean="0">
                <a:solidFill>
                  <a:schemeClr val="tx1"/>
                </a:solidFill>
                <a:latin typeface="Agency FB" panose="020B0503020202020204" pitchFamily="34" charset="0"/>
              </a:rPr>
              <a:t>MAYO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2020</a:t>
            </a:r>
            <a:endParaRPr lang="en-US" sz="2800" b="0" dirty="0">
              <a:solidFill>
                <a:srgbClr val="FF00FF"/>
              </a:solidFill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8517265652079828"/>
          <c:y val="8.59129914326997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646718088881175E-2"/>
          <c:y val="0.17637193012861016"/>
          <c:w val="0.93235322193825076"/>
          <c:h val="0.74193757057756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CC99FF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3.7494722691589666E-3"/>
                  <c:y val="0.153205434273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996481794393112E-3"/>
                  <c:y val="0.119899905083612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No° DE BENEF. LACTANCIA</c:v>
                </c:pt>
                <c:pt idx="1">
                  <c:v>No° DE BENEF. EMBARAZO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28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6248144"/>
        <c:axId val="293192960"/>
        <c:axId val="0"/>
      </c:bar3DChart>
      <c:catAx>
        <c:axId val="22624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93192960"/>
        <c:crosses val="autoZero"/>
        <c:auto val="1"/>
        <c:lblAlgn val="ctr"/>
        <c:lblOffset val="100"/>
        <c:noMultiLvlLbl val="0"/>
      </c:catAx>
      <c:valAx>
        <c:axId val="293192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26248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8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9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18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52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6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6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22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0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1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98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97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846612240"/>
              </p:ext>
            </p:extLst>
          </p:nvPr>
        </p:nvGraphicFramePr>
        <p:xfrm>
          <a:off x="599560" y="337625"/>
          <a:ext cx="10781203" cy="620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140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</cp:lastModifiedBy>
  <cp:revision>10</cp:revision>
  <cp:lastPrinted>2020-06-04T14:14:54Z</cp:lastPrinted>
  <dcterms:created xsi:type="dcterms:W3CDTF">2020-05-31T02:43:13Z</dcterms:created>
  <dcterms:modified xsi:type="dcterms:W3CDTF">2020-08-14T17:18:18Z</dcterms:modified>
</cp:coreProperties>
</file>